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7"/>
  </p:notesMasterIdLst>
  <p:handoutMasterIdLst>
    <p:handoutMasterId r:id="rId8"/>
  </p:handoutMasterIdLst>
  <p:sldIdLst>
    <p:sldId id="2303" r:id="rId5"/>
    <p:sldId id="230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04" userDrawn="1">
          <p15:clr>
            <a:srgbClr val="A4A3A4"/>
          </p15:clr>
        </p15:guide>
        <p15:guide id="4" pos="168" userDrawn="1">
          <p15:clr>
            <a:srgbClr val="A4A3A4"/>
          </p15:clr>
        </p15:guide>
        <p15:guide id="5" pos="75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E71934-9439-9528-6E4F-1A2A6C685EDF}" name="Isha Ayyer" initials="IA" userId="S::isha@rpgf.in::e4674d84-fbbc-4022-bbcf-f3186b95d4ad" providerId="AD"/>
  <p188:author id="{E0BC7334-D6A4-9025-EF33-C5A0EA27AC8E}" name="Smruti Das" initials="SD" userId="S::smruti@rpgf.in::77b63370-1b52-42c8-b892-321ccf960660" providerId="AD"/>
  <p188:author id="{4C73A6C5-8B25-5EDC-F297-9F230571FF49}" name="Guest User" initials="GU" userId="S::urn:spo:anon#07429a6bb79f7e4d9d3225aa18532f978696498f06220e45546dd325156055c2::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ruti Das" initials="SD" lastIdx="5" clrIdx="0"/>
  <p:cmAuthor id="2" name="Samuel Carvalho" initials="SC" lastIdx="1" clrIdx="1"/>
  <p:cmAuthor id="3" name="Rukmini Augustine" initials="RA" lastIdx="7" clrIdx="2">
    <p:extLst>
      <p:ext uri="{19B8F6BF-5375-455C-9EA6-DF929625EA0E}">
        <p15:presenceInfo xmlns:p15="http://schemas.microsoft.com/office/powerpoint/2012/main" userId="S::r.augustine@zensar.com::225586ba-c29a-4e53-b2ff-6e57498d60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54A6"/>
    <a:srgbClr val="364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  <p:guide orient="horz" pos="4104"/>
        <p:guide pos="168"/>
        <p:guide pos="75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CF1304-E79F-4B50-96F7-C04C76D6F8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880EEB-74CC-4055-B744-8B078FF396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B41D4-28C2-43AA-9667-DCECD436107C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2BC10-89F0-4306-ADFF-D75D377AB3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67353-9307-404D-A247-7727BF7076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5BBF4-B894-4C29-A6D9-046B603644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347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6AB18-1BFC-4B25-A0E8-D5EC1EA798E6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ECBB9-7FFA-4D49-9077-00D9844779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612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3ECBB9-7FFA-4D49-9077-00D98447790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0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3ECBB9-7FFA-4D49-9077-00D98447790A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908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225F-FAA7-43C3-8ABE-8EA114623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FAA5B-785C-4B14-85DC-8452A3BB5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FB6A2-85CB-4F49-BC9D-6A823699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7697D-4BE6-404A-BDB3-CED031F4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A36C8-B216-488C-A4DB-4CCE7773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938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58926-C1EC-4E5A-BF12-6CA83A32C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98158-EA83-472A-A6F3-2271CB0DB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121EC-FA45-4C46-83A2-8BB69A01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9191-E3ED-483E-9429-9CB84623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3804-D417-4DD6-8C68-7468C572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05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80159F-E577-4BC3-811C-9C97B245A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CBD57-DBB9-40F1-85F5-418FB92A6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01586-6B14-4F3C-B2A6-49CD2D7F1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2CB63-36F3-4442-98CE-E43A6DB7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C8BB-A760-4E1F-B1A3-1FAD5F8E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32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44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EC663-7D4E-4B76-9D70-BD518B2A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3059E-20C2-448D-AF0F-79FA800DA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5C410-FA46-4421-9DD1-A96C6B10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94191-7221-4B10-9A1E-585C0327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6844B-B5CD-41A6-9272-3CC1D19A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09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5615-D361-4D01-9FCE-7BBC3AB8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F6842-0D69-40F4-9968-EE3AFBB1D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FBCA2-EC4F-4B69-8273-C1AB98734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A5F2A-BF0B-4CBA-86FC-BC37E6AE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44B1D-CF10-4D32-9636-784D7A09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D57E1-D04A-4AF5-A421-5A75F266C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37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A9B4-E0FF-4809-917B-94B4FE2F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BC3E8-4C18-46F9-A1C5-5EDF3C246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E368A-4B54-4133-B19A-6D0838AEF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51C2C-BFAA-486D-ADE0-86C282363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D73203-BE5E-4AF1-B5FC-DF117692C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068C4-E444-4665-99D8-3B17165932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C412-4FB0-4275-AEFF-8558240C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CFFBA0-898E-4E14-B793-25211756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795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D2BE-67A4-47A2-BDCD-7BE30148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F49B61-A84C-4E4A-9C85-E62E12A7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D66CB-DBBC-499E-8471-273B618A9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03F3D-A33E-4D16-B3D9-831AB7CB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411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1C1E27-EFDB-4082-931C-20429E367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3DBD1-DF1A-4C5E-A85F-9FF2AAFE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A22D6-ADC6-45D8-BD08-9D5D4179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378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986D-D695-4584-978E-7F0245E14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0E128-1C8E-435D-8311-04DC4CF0A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32701-BB9D-4A8A-91E5-81F020B62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06935-799C-4408-84E7-5B194A191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DA06A-BFCE-4FA2-9CFC-A3743548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08FD4-05FC-4D1F-89A2-BA637A02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21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F77E-2C17-477B-9FA5-23DFE691C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9951-CCE0-4788-AF36-0B0F3A5AE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C68E7-2090-4FAE-A98B-83475189E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B612B-D00D-4197-955E-F3E19812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C88F9B-8BD0-4CBA-8BEA-0B546A00459D}" type="datetimeFigureOut">
              <a:rPr lang="en-IN" smtClean="0"/>
              <a:t>21-09-2022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44009-DBE2-4E33-BC04-3CA146AA7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1C532-EA75-45E7-967E-E0F5DE37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5921-F007-4019-B3FD-87EC8AC2FD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842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07D05-AF2D-44A4-803C-C7BCE5AFE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0505" y="6437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5921-F007-4019-B3FD-87EC8AC2FDB9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994300-7C34-4CD2-A6AC-0AFEA2F69977}"/>
              </a:ext>
            </a:extLst>
          </p:cNvPr>
          <p:cNvCxnSpPr/>
          <p:nvPr userDrawn="1"/>
        </p:nvCxnSpPr>
        <p:spPr>
          <a:xfrm>
            <a:off x="520505" y="886263"/>
            <a:ext cx="10958732" cy="0"/>
          </a:xfrm>
          <a:prstGeom prst="line">
            <a:avLst/>
          </a:prstGeom>
          <a:ln w="28575">
            <a:solidFill>
              <a:srgbClr val="0054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53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A2FDBD2-4870-4A99-9871-A595261BDAF4}"/>
              </a:ext>
            </a:extLst>
          </p:cNvPr>
          <p:cNvSpPr/>
          <p:nvPr/>
        </p:nvSpPr>
        <p:spPr>
          <a:xfrm>
            <a:off x="515522" y="331755"/>
            <a:ext cx="11062189" cy="52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/>
              </a:rPr>
              <a:t>ANNUAL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ACTION PLAN : FY 22-23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43C9B992-766A-445B-BCF1-B982348E0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19561"/>
              </p:ext>
            </p:extLst>
          </p:nvPr>
        </p:nvGraphicFramePr>
        <p:xfrm>
          <a:off x="345054" y="1306070"/>
          <a:ext cx="11130758" cy="29001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7475">
                  <a:extLst>
                    <a:ext uri="{9D8B030D-6E8A-4147-A177-3AD203B41FA5}">
                      <a16:colId xmlns:a16="http://schemas.microsoft.com/office/drawing/2014/main" val="2460122814"/>
                    </a:ext>
                  </a:extLst>
                </a:gridCol>
                <a:gridCol w="2940148">
                  <a:extLst>
                    <a:ext uri="{9D8B030D-6E8A-4147-A177-3AD203B41FA5}">
                      <a16:colId xmlns:a16="http://schemas.microsoft.com/office/drawing/2014/main" val="1035968930"/>
                    </a:ext>
                  </a:extLst>
                </a:gridCol>
                <a:gridCol w="942535">
                  <a:extLst>
                    <a:ext uri="{9D8B030D-6E8A-4147-A177-3AD203B41FA5}">
                      <a16:colId xmlns:a16="http://schemas.microsoft.com/office/drawing/2014/main" val="1687760973"/>
                    </a:ext>
                  </a:extLst>
                </a:gridCol>
                <a:gridCol w="1178125">
                  <a:extLst>
                    <a:ext uri="{9D8B030D-6E8A-4147-A177-3AD203B41FA5}">
                      <a16:colId xmlns:a16="http://schemas.microsoft.com/office/drawing/2014/main" val="2913728890"/>
                    </a:ext>
                  </a:extLst>
                </a:gridCol>
                <a:gridCol w="1649481">
                  <a:extLst>
                    <a:ext uri="{9D8B030D-6E8A-4147-A177-3AD203B41FA5}">
                      <a16:colId xmlns:a16="http://schemas.microsoft.com/office/drawing/2014/main" val="2993631452"/>
                    </a:ext>
                  </a:extLst>
                </a:gridCol>
                <a:gridCol w="1122361">
                  <a:extLst>
                    <a:ext uri="{9D8B030D-6E8A-4147-A177-3AD203B41FA5}">
                      <a16:colId xmlns:a16="http://schemas.microsoft.com/office/drawing/2014/main" val="2483293957"/>
                    </a:ext>
                  </a:extLst>
                </a:gridCol>
                <a:gridCol w="1870633">
                  <a:extLst>
                    <a:ext uri="{9D8B030D-6E8A-4147-A177-3AD203B41FA5}">
                      <a16:colId xmlns:a16="http://schemas.microsoft.com/office/drawing/2014/main" val="3321861764"/>
                    </a:ext>
                  </a:extLst>
                </a:gridCol>
              </a:tblGrid>
              <a:tr h="857169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500" u="none" strike="noStrike" kern="1200">
                          <a:solidFill>
                            <a:schemeClr val="bg1"/>
                          </a:solidFill>
                          <a:effectLst/>
                        </a:rPr>
                        <a:t>Program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500" u="none" strike="noStrike" kern="1200">
                          <a:solidFill>
                            <a:schemeClr val="bg1"/>
                          </a:solidFill>
                          <a:effectLst/>
                        </a:rPr>
                        <a:t>Projects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5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Nature of Project 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Schedule 7 alignment</a:t>
                      </a:r>
                      <a:endParaRPr lang="en-US" sz="1500" u="none" strike="noStrike" kern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 of implementation</a:t>
                      </a:r>
                      <a:endParaRPr lang="en-US" sz="1500" u="none" strike="noStrike" kern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Location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Budget from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5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FY  22-23 allocation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5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(Rs. In Lakhs)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273219"/>
                  </a:ext>
                </a:extLst>
              </a:tr>
              <a:tr h="130768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Employability</a:t>
                      </a:r>
                      <a:endParaRPr lang="en-US" sz="1600" dirty="0"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1600" dirty="0">
                          <a:effectLst/>
                        </a:rPr>
                        <a:t>Vocational skill training (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</a:rPr>
                        <a:t>Training in relevant skills and employment of at least 75% of beneficiaries)</a:t>
                      </a:r>
                      <a:r>
                        <a:rPr lang="en-US" sz="1600" dirty="0">
                          <a:effectLst/>
                        </a:rPr>
                        <a:t>: </a:t>
                      </a:r>
                    </a:p>
                    <a:p>
                      <a:pPr marL="285750" indent="-285750" algn="just" rtl="0" fontAlgn="base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>
                          <a:effectLst/>
                        </a:rPr>
                        <a:t>Swayam Health 22-23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600" dirty="0">
                          <a:effectLst/>
                        </a:rPr>
                        <a:t>Short term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Point ii</a:t>
                      </a:r>
                    </a:p>
                    <a:p>
                      <a:pPr algn="ctr" rtl="0" fontAlgn="base"/>
                      <a:endParaRPr lang="en-US" sz="1600" dirty="0"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/>
                        <a:t>Through an implementing agency (RPGF)</a:t>
                      </a:r>
                      <a:endParaRPr lang="en-IN" sz="1600" i="1" dirty="0"/>
                    </a:p>
                    <a:p>
                      <a:pPr algn="ctr" rtl="0" fontAlgn="base"/>
                      <a:endParaRPr lang="en-US" sz="1600" dirty="0"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600" dirty="0">
                          <a:effectLst/>
                        </a:rPr>
                        <a:t>Pune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2426207"/>
                  </a:ext>
                </a:extLst>
              </a:tr>
              <a:tr h="735314"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en-US" sz="1600" b="1" dirty="0">
                          <a:effectLst/>
                        </a:rPr>
                        <a:t>Total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rtl="0" fontAlgn="base"/>
                      <a:endParaRPr lang="en-US" sz="1000" b="0"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dirty="0"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dirty="0"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dirty="0">
                        <a:effectLst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392861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C629EEB2-0D82-4E0E-A506-D66434216F0D}"/>
              </a:ext>
            </a:extLst>
          </p:cNvPr>
          <p:cNvSpPr/>
          <p:nvPr/>
        </p:nvSpPr>
        <p:spPr>
          <a:xfrm>
            <a:off x="9264389" y="6453588"/>
            <a:ext cx="2632058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 i="1"/>
              <a:t>Note: All figures are in Rs. Lakhs. </a:t>
            </a:r>
            <a:endParaRPr lang="en-US">
              <a:cs typeface="Calibri" panose="020F0502020204030204"/>
            </a:endParaRPr>
          </a:p>
        </p:txBody>
      </p:sp>
      <p:sp>
        <p:nvSpPr>
          <p:cNvPr id="7" name="bg object 17">
            <a:extLst>
              <a:ext uri="{FF2B5EF4-FFF2-40B4-BE49-F238E27FC236}">
                <a16:creationId xmlns:a16="http://schemas.microsoft.com/office/drawing/2014/main" id="{A160EF80-7B31-4D87-820C-BEC7515EE8C2}"/>
              </a:ext>
            </a:extLst>
          </p:cNvPr>
          <p:cNvSpPr/>
          <p:nvPr/>
        </p:nvSpPr>
        <p:spPr>
          <a:xfrm>
            <a:off x="10571126" y="222528"/>
            <a:ext cx="1325321" cy="432329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6E0AB9-ACC8-4767-84D3-7EB51044579E}"/>
              </a:ext>
            </a:extLst>
          </p:cNvPr>
          <p:cNvSpPr/>
          <p:nvPr/>
        </p:nvSpPr>
        <p:spPr>
          <a:xfrm>
            <a:off x="345054" y="4657336"/>
            <a:ext cx="11130758" cy="1153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bg1"/>
                </a:solidFill>
                <a:effectLst/>
                <a:latin typeface="droid sans"/>
              </a:rPr>
              <a:t>In all 65 </a:t>
            </a:r>
            <a:r>
              <a:rPr lang="en-US" sz="1600" dirty="0">
                <a:solidFill>
                  <a:schemeClr val="bg1"/>
                </a:solidFill>
                <a:latin typeface="droid sans"/>
              </a:rPr>
              <a:t>women candidates planned to be trained in in “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droid sans"/>
              </a:rPr>
              <a:t>General Duty Assistant” training and soft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bg1"/>
                </a:solidFill>
                <a:effectLst/>
                <a:latin typeface="droid sans"/>
              </a:rPr>
              <a:t>Swayam Health is a program which equips women/girls to have careers in the healthcare sector.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bg1"/>
                </a:solidFill>
                <a:effectLst/>
                <a:latin typeface="droid sans"/>
              </a:rPr>
              <a:t>Trained beneficiaries are provided employment avenues with hospitals, home-based healthcare agencies or diagnostic centers. </a:t>
            </a:r>
          </a:p>
        </p:txBody>
      </p:sp>
    </p:spTree>
    <p:extLst>
      <p:ext uri="{BB962C8B-B14F-4D97-AF65-F5344CB8AC3E}">
        <p14:creationId xmlns:p14="http://schemas.microsoft.com/office/powerpoint/2010/main" val="49722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A2FDBD2-4870-4A99-9871-A595261BDAF4}"/>
              </a:ext>
            </a:extLst>
          </p:cNvPr>
          <p:cNvSpPr/>
          <p:nvPr/>
        </p:nvSpPr>
        <p:spPr>
          <a:xfrm>
            <a:off x="515522" y="331755"/>
            <a:ext cx="11062189" cy="52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en-US" sz="2200" b="1" dirty="0">
                <a:solidFill>
                  <a:srgbClr val="002060"/>
                </a:solidFill>
                <a:latin typeface="Calibri" panose="020F0502020204030204"/>
              </a:rPr>
              <a:t>PROJECT TIMELINE &amp; DISBURSEMENT OF FUNDS</a:t>
            </a:r>
            <a:endParaRPr lang="en-IN" sz="2200" b="1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7" name="bg object 17">
            <a:extLst>
              <a:ext uri="{FF2B5EF4-FFF2-40B4-BE49-F238E27FC236}">
                <a16:creationId xmlns:a16="http://schemas.microsoft.com/office/drawing/2014/main" id="{A160EF80-7B31-4D87-820C-BEC7515EE8C2}"/>
              </a:ext>
            </a:extLst>
          </p:cNvPr>
          <p:cNvSpPr/>
          <p:nvPr/>
        </p:nvSpPr>
        <p:spPr>
          <a:xfrm>
            <a:off x="10571126" y="222528"/>
            <a:ext cx="1325321" cy="432329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58D8DF-6B2B-47EC-80F1-90065EF56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92577"/>
              </p:ext>
            </p:extLst>
          </p:nvPr>
        </p:nvGraphicFramePr>
        <p:xfrm>
          <a:off x="515521" y="1216855"/>
          <a:ext cx="8304922" cy="361671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16889">
                  <a:extLst>
                    <a:ext uri="{9D8B030D-6E8A-4147-A177-3AD203B41FA5}">
                      <a16:colId xmlns:a16="http://schemas.microsoft.com/office/drawing/2014/main" val="709086437"/>
                    </a:ext>
                  </a:extLst>
                </a:gridCol>
                <a:gridCol w="2889408">
                  <a:extLst>
                    <a:ext uri="{9D8B030D-6E8A-4147-A177-3AD203B41FA5}">
                      <a16:colId xmlns:a16="http://schemas.microsoft.com/office/drawing/2014/main" val="4101383419"/>
                    </a:ext>
                  </a:extLst>
                </a:gridCol>
                <a:gridCol w="984619">
                  <a:extLst>
                    <a:ext uri="{9D8B030D-6E8A-4147-A177-3AD203B41FA5}">
                      <a16:colId xmlns:a16="http://schemas.microsoft.com/office/drawing/2014/main" val="2555558445"/>
                    </a:ext>
                  </a:extLst>
                </a:gridCol>
                <a:gridCol w="1038915">
                  <a:extLst>
                    <a:ext uri="{9D8B030D-6E8A-4147-A177-3AD203B41FA5}">
                      <a16:colId xmlns:a16="http://schemas.microsoft.com/office/drawing/2014/main" val="1942512322"/>
                    </a:ext>
                  </a:extLst>
                </a:gridCol>
                <a:gridCol w="962898">
                  <a:extLst>
                    <a:ext uri="{9D8B030D-6E8A-4147-A177-3AD203B41FA5}">
                      <a16:colId xmlns:a16="http://schemas.microsoft.com/office/drawing/2014/main" val="10991744"/>
                    </a:ext>
                  </a:extLst>
                </a:gridCol>
                <a:gridCol w="810860">
                  <a:extLst>
                    <a:ext uri="{9D8B030D-6E8A-4147-A177-3AD203B41FA5}">
                      <a16:colId xmlns:a16="http://schemas.microsoft.com/office/drawing/2014/main" val="1925302322"/>
                    </a:ext>
                  </a:extLst>
                </a:gridCol>
                <a:gridCol w="901333">
                  <a:extLst>
                    <a:ext uri="{9D8B030D-6E8A-4147-A177-3AD203B41FA5}">
                      <a16:colId xmlns:a16="http://schemas.microsoft.com/office/drawing/2014/main" val="4101699765"/>
                    </a:ext>
                  </a:extLst>
                </a:gridCol>
              </a:tblGrid>
              <a:tr h="4431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Sr. No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 dirty="0">
                          <a:effectLst/>
                        </a:rPr>
                        <a:t>Program Stage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Oct-22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Nov-23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Dec-22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Jan-23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Feb-23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913345"/>
                  </a:ext>
                </a:extLst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>
                          <a:effectLst/>
                        </a:rPr>
                        <a:t>Mobilization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4559464"/>
                  </a:ext>
                </a:extLst>
              </a:tr>
              <a:tr h="351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>
                          <a:effectLst/>
                        </a:rPr>
                        <a:t>Enrollment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6832012"/>
                  </a:ext>
                </a:extLst>
              </a:tr>
              <a:tr h="3376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>
                          <a:effectLst/>
                        </a:rPr>
                        <a:t>Classroom Training completion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8356782"/>
                  </a:ext>
                </a:extLst>
              </a:tr>
              <a:tr h="439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 dirty="0">
                          <a:effectLst/>
                        </a:rPr>
                        <a:t>Practical training completion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8449691"/>
                  </a:ext>
                </a:extLst>
              </a:tr>
              <a:tr h="4044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>
                          <a:effectLst/>
                        </a:rPr>
                        <a:t>On-job-training Completion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1306862"/>
                  </a:ext>
                </a:extLst>
              </a:tr>
              <a:tr h="3376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>
                          <a:effectLst/>
                        </a:rPr>
                        <a:t>Assessment completion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6797225"/>
                  </a:ext>
                </a:extLst>
              </a:tr>
              <a:tr h="3235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>
                          <a:effectLst/>
                        </a:rPr>
                        <a:t>Certification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716302"/>
                  </a:ext>
                </a:extLst>
              </a:tr>
              <a:tr h="439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600" u="none" strike="noStrike" dirty="0">
                          <a:effectLst/>
                        </a:rPr>
                        <a:t>Placements completion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761419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1B3E5EC2-032E-4123-8DF0-D3E51FBA5E75}"/>
              </a:ext>
            </a:extLst>
          </p:cNvPr>
          <p:cNvSpPr/>
          <p:nvPr/>
        </p:nvSpPr>
        <p:spPr>
          <a:xfrm>
            <a:off x="8820443" y="1216855"/>
            <a:ext cx="3076004" cy="3616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Nos in the table refer to no of candidates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 would be initiated in October and will be completed by Feb’23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all 65 candidates would be trained and approx. 75% would be supported with employment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80472ED-128C-4472-A9C6-483FD8C4A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449341"/>
              </p:ext>
            </p:extLst>
          </p:nvPr>
        </p:nvGraphicFramePr>
        <p:xfrm>
          <a:off x="515521" y="5042885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836195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627537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1870225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Disbursement schedule(Amt in lakhs)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27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of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0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4,00,000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803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4,00,000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9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338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96BCB053E76244A413410856D41B50" ma:contentTypeVersion="15" ma:contentTypeDescription="Create a new document." ma:contentTypeScope="" ma:versionID="c747489ecae7d7c32eaa28041e47690f">
  <xsd:schema xmlns:xsd="http://www.w3.org/2001/XMLSchema" xmlns:xs="http://www.w3.org/2001/XMLSchema" xmlns:p="http://schemas.microsoft.com/office/2006/metadata/properties" xmlns:ns1="http://schemas.microsoft.com/sharepoint/v3" xmlns:ns3="c2bfd8c7-c64a-40f5-9555-3bd07e247093" xmlns:ns4="eccaca34-0107-4e4a-9ace-a616db803b2a" targetNamespace="http://schemas.microsoft.com/office/2006/metadata/properties" ma:root="true" ma:fieldsID="5baed67b55978537d12240652af6dfe2" ns1:_="" ns3:_="" ns4:_="">
    <xsd:import namespace="http://schemas.microsoft.com/sharepoint/v3"/>
    <xsd:import namespace="c2bfd8c7-c64a-40f5-9555-3bd07e247093"/>
    <xsd:import namespace="eccaca34-0107-4e4a-9ace-a616db803b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fd8c7-c64a-40f5-9555-3bd07e2470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aca34-0107-4e4a-9ace-a616db803b2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3A88F-37A3-43F3-B333-F010365E6172}">
  <ds:schemaRefs>
    <ds:schemaRef ds:uri="c2bfd8c7-c64a-40f5-9555-3bd07e247093"/>
    <ds:schemaRef ds:uri="eccaca34-0107-4e4a-9ace-a616db803b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EF706DD-055A-4B9C-89D5-7A3B125259FE}">
  <ds:schemaRefs>
    <ds:schemaRef ds:uri="c2bfd8c7-c64a-40f5-9555-3bd07e247093"/>
    <ds:schemaRef ds:uri="eccaca34-0107-4e4a-9ace-a616db803b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D42064F-3271-44E2-9E4E-DE65584D91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RPGF Template</Template>
  <TotalTime>399</TotalTime>
  <Words>271</Words>
  <Application>Microsoft Office PowerPoint</Application>
  <PresentationFormat>Widescreen</PresentationFormat>
  <Paragraphs>103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droid sans</vt:lpstr>
      <vt:lpstr>Wingdings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Ankita patel</dc:creator>
  <cp:lastModifiedBy>Sharada Singh</cp:lastModifiedBy>
  <cp:revision>7</cp:revision>
  <dcterms:created xsi:type="dcterms:W3CDTF">2021-06-16T08:57:27Z</dcterms:created>
  <dcterms:modified xsi:type="dcterms:W3CDTF">2022-09-21T11:06:25Z</dcterms:modified>
</cp:coreProperties>
</file>